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412" r:id="rId2"/>
    <p:sldId id="415" r:id="rId3"/>
    <p:sldId id="443" r:id="rId4"/>
    <p:sldId id="444" r:id="rId5"/>
    <p:sldId id="445" r:id="rId6"/>
    <p:sldId id="446" r:id="rId7"/>
    <p:sldId id="447" r:id="rId8"/>
    <p:sldId id="449" r:id="rId9"/>
    <p:sldId id="448" r:id="rId10"/>
    <p:sldId id="450" r:id="rId11"/>
    <p:sldId id="451" r:id="rId12"/>
    <p:sldId id="452" r:id="rId13"/>
    <p:sldId id="453" r:id="rId14"/>
    <p:sldId id="454" r:id="rId15"/>
    <p:sldId id="455" r:id="rId16"/>
    <p:sldId id="456" r:id="rId17"/>
    <p:sldId id="457" r:id="rId18"/>
    <p:sldId id="458" r:id="rId19"/>
    <p:sldId id="459" r:id="rId20"/>
    <p:sldId id="460" r:id="rId21"/>
    <p:sldId id="462" r:id="rId22"/>
    <p:sldId id="461" r:id="rId23"/>
    <p:sldId id="463" r:id="rId24"/>
    <p:sldId id="422" r:id="rId25"/>
    <p:sldId id="390" r:id="rId2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000066"/>
    <a:srgbClr val="FF7C80"/>
    <a:srgbClr val="990099"/>
    <a:srgbClr val="006600"/>
    <a:srgbClr val="99CCFF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Estilo Médio 4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 autoAdjust="0"/>
    <p:restoredTop sz="93997" autoAdjust="0"/>
  </p:normalViewPr>
  <p:slideViewPr>
    <p:cSldViewPr>
      <p:cViewPr varScale="1">
        <p:scale>
          <a:sx n="91" d="100"/>
          <a:sy n="91" d="100"/>
        </p:scale>
        <p:origin x="137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4C041F-7E95-4A21-BCDC-33DE8FB7E358}" type="datetimeFigureOut">
              <a:rPr lang="pt-BR" smtClean="0"/>
              <a:t>03/05/2018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2F17A-F601-4E36-8194-7C2BAE933DD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57643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A936-1C3B-48AC-B22E-22A110E959C2}" type="datetimeFigureOut">
              <a:rPr lang="pt-BR" smtClean="0"/>
              <a:pPr/>
              <a:t>03/05/2018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F529-F438-480A-B6AA-E27449DA908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A936-1C3B-48AC-B22E-22A110E959C2}" type="datetimeFigureOut">
              <a:rPr lang="pt-BR" smtClean="0"/>
              <a:pPr/>
              <a:t>03/05/2018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F529-F438-480A-B6AA-E27449DA908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A936-1C3B-48AC-B22E-22A110E959C2}" type="datetimeFigureOut">
              <a:rPr lang="pt-BR" smtClean="0"/>
              <a:pPr/>
              <a:t>03/05/2018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F529-F438-480A-B6AA-E27449DA908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A936-1C3B-48AC-B22E-22A110E959C2}" type="datetimeFigureOut">
              <a:rPr lang="pt-BR" smtClean="0"/>
              <a:pPr/>
              <a:t>03/05/2018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F529-F438-480A-B6AA-E27449DA908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A936-1C3B-48AC-B22E-22A110E959C2}" type="datetimeFigureOut">
              <a:rPr lang="pt-BR" smtClean="0"/>
              <a:pPr/>
              <a:t>03/05/2018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F529-F438-480A-B6AA-E27449DA908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A936-1C3B-48AC-B22E-22A110E959C2}" type="datetimeFigureOut">
              <a:rPr lang="pt-BR" smtClean="0"/>
              <a:pPr/>
              <a:t>03/05/2018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F529-F438-480A-B6AA-E27449DA908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A936-1C3B-48AC-B22E-22A110E959C2}" type="datetimeFigureOut">
              <a:rPr lang="pt-BR" smtClean="0"/>
              <a:pPr/>
              <a:t>03/05/2018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F529-F438-480A-B6AA-E27449DA908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A936-1C3B-48AC-B22E-22A110E959C2}" type="datetimeFigureOut">
              <a:rPr lang="pt-BR" smtClean="0"/>
              <a:pPr/>
              <a:t>03/05/2018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F529-F438-480A-B6AA-E27449DA908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A936-1C3B-48AC-B22E-22A110E959C2}" type="datetimeFigureOut">
              <a:rPr lang="pt-BR" smtClean="0"/>
              <a:pPr/>
              <a:t>03/05/2018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F529-F438-480A-B6AA-E27449DA908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A936-1C3B-48AC-B22E-22A110E959C2}" type="datetimeFigureOut">
              <a:rPr lang="pt-BR" smtClean="0"/>
              <a:pPr/>
              <a:t>03/05/2018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F529-F438-480A-B6AA-E27449DA908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A936-1C3B-48AC-B22E-22A110E959C2}" type="datetimeFigureOut">
              <a:rPr lang="pt-BR" smtClean="0"/>
              <a:pPr/>
              <a:t>03/05/2018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F529-F438-480A-B6AA-E27449DA908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mod_inter07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4" descr="Resultado de imagem para sei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4" y="231939"/>
            <a:ext cx="526766" cy="40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CA936-1C3B-48AC-B22E-22A110E959C2}" type="datetimeFigureOut">
              <a:rPr lang="pt-BR" smtClean="0"/>
              <a:pPr/>
              <a:t>03/05/2018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AF529-F438-480A-B6AA-E27449DA908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mailto:multiplicasei@planejamento.mg.gov.b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tendimentosei@planejamento.mg.gov.br" TargetMode="External"/><Relationship Id="rId5" Type="http://schemas.openxmlformats.org/officeDocument/2006/relationships/hyperlink" Target="http://www.planejamento.mg.gov.br/sei" TargetMode="External"/><Relationship Id="rId4" Type="http://schemas.openxmlformats.org/officeDocument/2006/relationships/hyperlink" Target="http://www.sei.mg.gov.br/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mod_inter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0633" y="0"/>
            <a:ext cx="9144000" cy="6858000"/>
          </a:xfrm>
          <a:prstGeom prst="rect">
            <a:avLst/>
          </a:prstGeom>
        </p:spPr>
      </p:pic>
      <p:pic>
        <p:nvPicPr>
          <p:cNvPr id="5" name="Picture 2" descr="logo seimg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138" y="1988840"/>
            <a:ext cx="6268458" cy="2311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3042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F8DF0E-7411-428A-815C-641C52DF7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Dicas sobre </a:t>
            </a:r>
            <a:r>
              <a:rPr lang="pt-BR" dirty="0" smtClean="0"/>
              <a:t>Bloco </a:t>
            </a:r>
            <a:r>
              <a:rPr lang="pt-BR" dirty="0"/>
              <a:t>de </a:t>
            </a:r>
            <a:r>
              <a:rPr lang="pt-BR" dirty="0" smtClean="0"/>
              <a:t>Assinatura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193C5E-C61E-4BA3-8C09-48D122D15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pt-BR" dirty="0"/>
              <a:t>Documentos assinados</a:t>
            </a:r>
          </a:p>
          <a:p>
            <a:pPr lvl="1"/>
            <a:r>
              <a:rPr lang="pt-BR" dirty="0"/>
              <a:t>Permite somente outras assinaturas no documento;</a:t>
            </a:r>
          </a:p>
          <a:p>
            <a:pPr lvl="1"/>
            <a:r>
              <a:rPr lang="pt-BR" dirty="0"/>
              <a:t>A caneta não fica “preta” após a coleta da assinatura ou conclusão do bloco;</a:t>
            </a:r>
          </a:p>
          <a:p>
            <a:pPr lvl="1"/>
            <a:r>
              <a:rPr lang="pt-BR" dirty="0"/>
              <a:t>Relatos de que a assinatura do secretário “sumiu”;</a:t>
            </a:r>
          </a:p>
          <a:p>
            <a:pPr lvl="2"/>
            <a:r>
              <a:rPr lang="pt-BR" dirty="0"/>
              <a:t>O dono do documento clicou em editar conteúdo e quebrou a assinatura</a:t>
            </a:r>
          </a:p>
          <a:p>
            <a:pPr lvl="2"/>
            <a:r>
              <a:rPr lang="pt-BR" dirty="0"/>
              <a:t>Será necessária uma nova assinatura</a:t>
            </a:r>
          </a:p>
        </p:txBody>
      </p:sp>
    </p:spTree>
    <p:extLst>
      <p:ext uri="{BB962C8B-B14F-4D97-AF65-F5344CB8AC3E}">
        <p14:creationId xmlns:p14="http://schemas.microsoft.com/office/powerpoint/2010/main" val="167924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038B69-56BD-4A53-8724-8F2320CE8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Bloco </a:t>
            </a:r>
            <a:r>
              <a:rPr lang="pt-BR" dirty="0" smtClean="0"/>
              <a:t>Interno </a:t>
            </a:r>
            <a:r>
              <a:rPr lang="pt-BR" dirty="0"/>
              <a:t>e </a:t>
            </a:r>
            <a:r>
              <a:rPr lang="pt-BR" dirty="0" smtClean="0"/>
              <a:t>Bloco </a:t>
            </a:r>
            <a:r>
              <a:rPr lang="pt-BR" dirty="0"/>
              <a:t>de </a:t>
            </a:r>
            <a:r>
              <a:rPr lang="pt-BR" dirty="0" smtClean="0"/>
              <a:t>Reunião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3C52FB-6B4E-4E8D-B20D-58B93F322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Bloco interno</a:t>
            </a:r>
          </a:p>
          <a:p>
            <a:pPr lvl="1"/>
            <a:r>
              <a:rPr lang="pt-BR" dirty="0"/>
              <a:t>Semelhante aos marcadores, contudo com menos funcionalidades;</a:t>
            </a:r>
          </a:p>
          <a:p>
            <a:pPr lvl="1"/>
            <a:r>
              <a:rPr lang="pt-BR" dirty="0"/>
              <a:t>Pode ser concatenado com marcadores utilizando dimensões diferentes;</a:t>
            </a:r>
          </a:p>
          <a:p>
            <a:r>
              <a:rPr lang="pt-BR" dirty="0"/>
              <a:t>Bloco de reunião</a:t>
            </a:r>
          </a:p>
          <a:p>
            <a:pPr lvl="1"/>
            <a:r>
              <a:rPr lang="pt-BR" dirty="0"/>
              <a:t>Útil para dar acesso aos processos restritos sem dar permissão para incluir documentos;</a:t>
            </a:r>
          </a:p>
          <a:p>
            <a:pPr lvl="1"/>
            <a:r>
              <a:rPr lang="pt-BR" dirty="0"/>
              <a:t>Útil para permitir visualização de documentos não assinados.</a:t>
            </a:r>
          </a:p>
        </p:txBody>
      </p:sp>
    </p:spTree>
    <p:extLst>
      <p:ext uri="{BB962C8B-B14F-4D97-AF65-F5344CB8AC3E}">
        <p14:creationId xmlns:p14="http://schemas.microsoft.com/office/powerpoint/2010/main" val="3183793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EF4305-604D-4EE6-BCC7-F473555B4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Duplicar </a:t>
            </a:r>
            <a:r>
              <a:rPr lang="pt-BR" dirty="0" smtClean="0"/>
              <a:t>Processo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E048F85-018B-4766-9C79-9E340702E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853136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Copia todos os documentos do processo, quebrando as assinaturas para um novo processo;</a:t>
            </a:r>
          </a:p>
          <a:p>
            <a:r>
              <a:rPr lang="pt-BR" dirty="0"/>
              <a:t>Útil para processos para regionais, unidades setorialistas;</a:t>
            </a:r>
          </a:p>
          <a:p>
            <a:r>
              <a:rPr lang="pt-BR" dirty="0"/>
              <a:t>Se preenchido o novo interessado, os novos documentos já saem instruídos corretamente;</a:t>
            </a:r>
          </a:p>
          <a:p>
            <a:r>
              <a:rPr lang="pt-BR" dirty="0"/>
              <a:t>Pode ser utilizado para ofícios circulares;</a:t>
            </a:r>
          </a:p>
          <a:p>
            <a:pPr lvl="1"/>
            <a:r>
              <a:rPr lang="pt-BR" dirty="0"/>
              <a:t>Também pode ser utilizado um ofício genérico endereçado a várias unidades;</a:t>
            </a:r>
          </a:p>
          <a:p>
            <a:pPr lvl="1"/>
            <a:r>
              <a:rPr lang="pt-BR" dirty="0"/>
              <a:t>Não vejo utilidade para a funcionalidade “gerar circular”.</a:t>
            </a:r>
          </a:p>
        </p:txBody>
      </p:sp>
    </p:spTree>
    <p:extLst>
      <p:ext uri="{BB962C8B-B14F-4D97-AF65-F5344CB8AC3E}">
        <p14:creationId xmlns:p14="http://schemas.microsoft.com/office/powerpoint/2010/main" val="10337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B2B49E-E713-408A-9121-14A148D57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Anexar </a:t>
            </a:r>
            <a:r>
              <a:rPr lang="pt-BR" dirty="0" smtClean="0"/>
              <a:t>Processo </a:t>
            </a:r>
            <a:r>
              <a:rPr lang="pt-BR" dirty="0"/>
              <a:t>x </a:t>
            </a:r>
            <a:r>
              <a:rPr lang="pt-BR" dirty="0" smtClean="0"/>
              <a:t>Relacionar </a:t>
            </a:r>
            <a:r>
              <a:rPr lang="pt-BR" dirty="0"/>
              <a:t>processo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FE518B1-B3CC-4E03-B5F2-5DBB4F7D7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Anexar </a:t>
            </a:r>
            <a:r>
              <a:rPr lang="pt-BR" dirty="0" smtClean="0"/>
              <a:t>Processo</a:t>
            </a:r>
            <a:endParaRPr lang="pt-BR" dirty="0"/>
          </a:p>
          <a:p>
            <a:pPr lvl="1"/>
            <a:r>
              <a:rPr lang="pt-BR" dirty="0"/>
              <a:t>Amarra os processos em todos os sentidos;</a:t>
            </a:r>
          </a:p>
          <a:p>
            <a:pPr lvl="1"/>
            <a:r>
              <a:rPr lang="pt-BR" dirty="0"/>
              <a:t>O processo filho não pode mais ter documentos incluídos ou ser editado;</a:t>
            </a:r>
          </a:p>
          <a:p>
            <a:pPr lvl="1"/>
            <a:r>
              <a:rPr lang="pt-BR" dirty="0"/>
              <a:t>Somente o administrador poderá desanexar o processo;</a:t>
            </a:r>
          </a:p>
          <a:p>
            <a:pPr lvl="1"/>
            <a:r>
              <a:rPr lang="pt-BR" dirty="0"/>
              <a:t>Útil para processos “sigilosos”;</a:t>
            </a:r>
          </a:p>
          <a:p>
            <a:pPr lvl="1"/>
            <a:r>
              <a:rPr lang="pt-BR" dirty="0"/>
              <a:t>Também pode ser utilizada a estratégia de “repositório”;</a:t>
            </a:r>
          </a:p>
        </p:txBody>
      </p:sp>
    </p:spTree>
    <p:extLst>
      <p:ext uri="{BB962C8B-B14F-4D97-AF65-F5344CB8AC3E}">
        <p14:creationId xmlns:p14="http://schemas.microsoft.com/office/powerpoint/2010/main" val="2165388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B2B49E-E713-408A-9121-14A148D57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Anexar </a:t>
            </a:r>
            <a:r>
              <a:rPr lang="pt-BR" dirty="0" smtClean="0"/>
              <a:t>Processo </a:t>
            </a:r>
            <a:r>
              <a:rPr lang="pt-BR" dirty="0"/>
              <a:t>x </a:t>
            </a:r>
            <a:r>
              <a:rPr lang="pt-BR" dirty="0" smtClean="0"/>
              <a:t>Relacionar </a:t>
            </a:r>
            <a:r>
              <a:rPr lang="pt-BR" dirty="0" smtClean="0"/>
              <a:t>Processo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FE518B1-B3CC-4E03-B5F2-5DBB4F7D7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Relacionar </a:t>
            </a:r>
            <a:r>
              <a:rPr lang="pt-BR" dirty="0" smtClean="0"/>
              <a:t>Processos</a:t>
            </a:r>
            <a:endParaRPr lang="pt-BR" dirty="0"/>
          </a:p>
          <a:p>
            <a:pPr lvl="1"/>
            <a:r>
              <a:rPr lang="pt-BR" dirty="0"/>
              <a:t>Um processo cita o outro e vice versa;</a:t>
            </a:r>
          </a:p>
          <a:p>
            <a:pPr lvl="2"/>
            <a:r>
              <a:rPr lang="pt-BR" dirty="0"/>
              <a:t>Não existe processo pai</a:t>
            </a:r>
          </a:p>
          <a:p>
            <a:pPr lvl="1"/>
            <a:r>
              <a:rPr lang="pt-BR" dirty="0"/>
              <a:t>Exemplo: Processo de compras e de execução da despesa;</a:t>
            </a:r>
          </a:p>
          <a:p>
            <a:pPr lvl="1"/>
            <a:r>
              <a:rPr lang="pt-BR" dirty="0"/>
              <a:t>Os processos caminham de forma separada;</a:t>
            </a:r>
          </a:p>
          <a:p>
            <a:pPr lvl="1"/>
            <a:r>
              <a:rPr lang="pt-BR" dirty="0"/>
              <a:t>A unidade que relacionou os processos (somente ela) pode romper o relacionamento</a:t>
            </a:r>
          </a:p>
        </p:txBody>
      </p:sp>
    </p:spTree>
    <p:extLst>
      <p:ext uri="{BB962C8B-B14F-4D97-AF65-F5344CB8AC3E}">
        <p14:creationId xmlns:p14="http://schemas.microsoft.com/office/powerpoint/2010/main" val="385286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F01992-5E4F-47F6-95A4-B702FFEAF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Pontos de </a:t>
            </a:r>
            <a:r>
              <a:rPr lang="pt-BR" dirty="0" smtClean="0"/>
              <a:t>Controle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A431ADF-9455-4304-9BAC-985F0D26F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administrador cadastra os pontos de controle para a unidade;</a:t>
            </a:r>
          </a:p>
          <a:p>
            <a:r>
              <a:rPr lang="pt-BR" dirty="0"/>
              <a:t>O usuário cadastra pontos de controle para os processos;</a:t>
            </a:r>
          </a:p>
          <a:p>
            <a:r>
              <a:rPr lang="pt-BR" dirty="0"/>
              <a:t>Infelizmente não retorna o prazo médio de cada etapa;</a:t>
            </a:r>
          </a:p>
          <a:p>
            <a:r>
              <a:rPr lang="pt-BR" dirty="0"/>
              <a:t>Somente retorna o número de processos em cada etapa.</a:t>
            </a:r>
          </a:p>
        </p:txBody>
      </p:sp>
    </p:spTree>
    <p:extLst>
      <p:ext uri="{BB962C8B-B14F-4D97-AF65-F5344CB8AC3E}">
        <p14:creationId xmlns:p14="http://schemas.microsoft.com/office/powerpoint/2010/main" val="7611116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AB6B23-3161-44E9-8EAF-BCE0F19D5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Texto </a:t>
            </a:r>
            <a:r>
              <a:rPr lang="pt-BR" dirty="0" smtClean="0"/>
              <a:t>Padrão </a:t>
            </a:r>
            <a:r>
              <a:rPr lang="pt-BR" dirty="0"/>
              <a:t>e </a:t>
            </a:r>
            <a:r>
              <a:rPr lang="pt-BR" dirty="0" smtClean="0"/>
              <a:t>Documento Modelo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F43CF9C-D86F-419B-8A13-5C3401ACD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Qualquer usuário pode incluir texto padrão ou documento modelo</a:t>
            </a:r>
          </a:p>
          <a:p>
            <a:r>
              <a:rPr lang="pt-BR" dirty="0"/>
              <a:t>Você pode utilizar modelos de outras unidades para criar os seus modelos</a:t>
            </a:r>
          </a:p>
          <a:p>
            <a:r>
              <a:rPr lang="pt-BR" dirty="0"/>
              <a:t>É possível “migrar” um modelo de uma unidade para outra</a:t>
            </a:r>
          </a:p>
          <a:p>
            <a:pPr lvl="1"/>
            <a:r>
              <a:rPr lang="pt-BR" dirty="0"/>
              <a:t>Utilizaremos esta funcionalidade para preenchimentos padrão de unidades específicas</a:t>
            </a:r>
          </a:p>
        </p:txBody>
      </p:sp>
    </p:spTree>
    <p:extLst>
      <p:ext uri="{BB962C8B-B14F-4D97-AF65-F5344CB8AC3E}">
        <p14:creationId xmlns:p14="http://schemas.microsoft.com/office/powerpoint/2010/main" val="3263343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D0CB61-EFDD-48E9-BAEF-1A7200C96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Acompanhamento Especial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A0BB532-35BD-41B3-BBE5-56D19EB5D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acompanhamento especial auxilia na </a:t>
            </a:r>
            <a:r>
              <a:rPr lang="pt-BR" dirty="0" smtClean="0"/>
              <a:t>busca </a:t>
            </a:r>
            <a:r>
              <a:rPr lang="pt-BR" dirty="0"/>
              <a:t>posterior dos documentos;</a:t>
            </a:r>
          </a:p>
          <a:p>
            <a:r>
              <a:rPr lang="pt-BR" dirty="0"/>
              <a:t>A boa prática é que se coloque no acompanhamento antes de se concluir o processo;</a:t>
            </a:r>
          </a:p>
          <a:p>
            <a:r>
              <a:rPr lang="pt-BR" dirty="0"/>
              <a:t>É importante sempre concluirmos os processos.</a:t>
            </a:r>
          </a:p>
        </p:txBody>
      </p:sp>
    </p:spTree>
    <p:extLst>
      <p:ext uri="{BB962C8B-B14F-4D97-AF65-F5344CB8AC3E}">
        <p14:creationId xmlns:p14="http://schemas.microsoft.com/office/powerpoint/2010/main" val="35878020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0FAA41-248C-409B-B8D4-18E5D46EE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Retorno </a:t>
            </a:r>
            <a:r>
              <a:rPr lang="pt-BR" dirty="0" smtClean="0"/>
              <a:t>Programado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7D1C4CE-2361-4927-8335-95271AF0A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53136"/>
          </a:xfrm>
        </p:spPr>
        <p:txBody>
          <a:bodyPr>
            <a:normAutofit/>
          </a:bodyPr>
          <a:lstStyle/>
          <a:p>
            <a:r>
              <a:rPr lang="pt-BR" dirty="0"/>
              <a:t>O retorno programado não permite, a princípio, que encaminhemos o processo para uma terceira unidade</a:t>
            </a:r>
          </a:p>
          <a:p>
            <a:pPr lvl="1"/>
            <a:r>
              <a:rPr lang="pt-BR" dirty="0"/>
              <a:t>Exemplo: solicitação do secretário para o superintendente com retorno programado;</a:t>
            </a:r>
          </a:p>
          <a:p>
            <a:pPr lvl="1"/>
            <a:r>
              <a:rPr lang="pt-BR" dirty="0"/>
              <a:t>Se o superintendente deseja repassar aos diretores, tem duas opções:</a:t>
            </a:r>
          </a:p>
          <a:p>
            <a:pPr lvl="2"/>
            <a:r>
              <a:rPr lang="pt-BR" dirty="0"/>
              <a:t>Manter o processo aberto na unidade atual e repassar aos diretores;</a:t>
            </a:r>
          </a:p>
          <a:p>
            <a:pPr lvl="2"/>
            <a:r>
              <a:rPr lang="pt-BR" dirty="0"/>
              <a:t>Repassar aos diretores e ao secretário simultaneamente.</a:t>
            </a:r>
          </a:p>
        </p:txBody>
      </p:sp>
    </p:spTree>
    <p:extLst>
      <p:ext uri="{BB962C8B-B14F-4D97-AF65-F5344CB8AC3E}">
        <p14:creationId xmlns:p14="http://schemas.microsoft.com/office/powerpoint/2010/main" val="18542392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D87AA2-3F8C-4BDE-93C5-3D6CA7B02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Estatísticas do SEI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28C333D-D77C-4DD5-BCFD-4DA0AD90B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Unidade</a:t>
            </a:r>
          </a:p>
          <a:p>
            <a:pPr lvl="1"/>
            <a:r>
              <a:rPr lang="pt-BR" dirty="0"/>
              <a:t>Bom para encontrar processos</a:t>
            </a:r>
          </a:p>
          <a:p>
            <a:pPr lvl="1"/>
            <a:r>
              <a:rPr lang="pt-BR" dirty="0"/>
              <a:t>Útil para verificar métricas</a:t>
            </a:r>
          </a:p>
          <a:p>
            <a:r>
              <a:rPr lang="pt-BR" dirty="0"/>
              <a:t>Desempenho de processos</a:t>
            </a:r>
          </a:p>
          <a:p>
            <a:pPr lvl="1"/>
            <a:r>
              <a:rPr lang="pt-BR" dirty="0"/>
              <a:t>Se as pessoas instruíssem bem o processo, seria útil</a:t>
            </a:r>
          </a:p>
          <a:p>
            <a:r>
              <a:rPr lang="pt-BR" dirty="0"/>
              <a:t>Números do SEI</a:t>
            </a:r>
          </a:p>
          <a:p>
            <a:pPr lvl="1"/>
            <a:r>
              <a:rPr lang="pt-BR" dirty="0"/>
              <a:t>Útil para comparar seu órgão aos demais</a:t>
            </a:r>
          </a:p>
          <a:p>
            <a:pPr lvl="1"/>
            <a:r>
              <a:rPr lang="pt-BR" dirty="0"/>
              <a:t>Útil para verificar se uma unidades está no SEI</a:t>
            </a:r>
          </a:p>
        </p:txBody>
      </p:sp>
    </p:spTree>
    <p:extLst>
      <p:ext uri="{BB962C8B-B14F-4D97-AF65-F5344CB8AC3E}">
        <p14:creationId xmlns:p14="http://schemas.microsoft.com/office/powerpoint/2010/main" val="138756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Sei Avançado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2E0DF56-D5BC-4805-94AA-4C1434629D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3">
            <a:normAutofit fontScale="77500" lnSpcReduction="20000"/>
          </a:bodyPr>
          <a:lstStyle/>
          <a:p>
            <a:r>
              <a:rPr lang="pt-BR" dirty="0"/>
              <a:t>Sei não é e-mail</a:t>
            </a:r>
          </a:p>
          <a:p>
            <a:r>
              <a:rPr lang="pt-BR" dirty="0"/>
              <a:t>SEI++</a:t>
            </a:r>
          </a:p>
          <a:p>
            <a:r>
              <a:rPr lang="pt-BR" dirty="0"/>
              <a:t>Base de Conhecimento</a:t>
            </a:r>
          </a:p>
          <a:p>
            <a:r>
              <a:rPr lang="pt-BR" dirty="0"/>
              <a:t>Dicas sobre bloco de assinatura</a:t>
            </a:r>
          </a:p>
          <a:p>
            <a:r>
              <a:rPr lang="pt-BR" dirty="0"/>
              <a:t>Bloco interno e bloco de reunião</a:t>
            </a:r>
          </a:p>
          <a:p>
            <a:r>
              <a:rPr lang="pt-BR" dirty="0"/>
              <a:t>Duplicar processo</a:t>
            </a:r>
          </a:p>
          <a:p>
            <a:r>
              <a:rPr lang="pt-BR" dirty="0"/>
              <a:t>Anexar processo x Vincular processo</a:t>
            </a:r>
          </a:p>
          <a:p>
            <a:r>
              <a:rPr lang="pt-BR" dirty="0"/>
              <a:t>Repositório de documentos</a:t>
            </a:r>
          </a:p>
          <a:p>
            <a:r>
              <a:rPr lang="pt-BR" dirty="0"/>
              <a:t>Pontos de controle</a:t>
            </a:r>
          </a:p>
          <a:p>
            <a:r>
              <a:rPr lang="pt-BR" dirty="0"/>
              <a:t>Texto padrão e documento modelo</a:t>
            </a:r>
          </a:p>
          <a:p>
            <a:r>
              <a:rPr lang="pt-BR" dirty="0"/>
              <a:t>Acompanhamento Especial</a:t>
            </a:r>
          </a:p>
          <a:p>
            <a:r>
              <a:rPr lang="pt-BR" dirty="0"/>
              <a:t>Retorno programado</a:t>
            </a:r>
          </a:p>
          <a:p>
            <a:r>
              <a:rPr lang="pt-BR" dirty="0"/>
              <a:t>Estatísticas do SEI</a:t>
            </a:r>
          </a:p>
          <a:p>
            <a:r>
              <a:rPr lang="pt-BR" dirty="0"/>
              <a:t>Tipo de assinatura no contato</a:t>
            </a:r>
          </a:p>
          <a:p>
            <a:r>
              <a:rPr lang="pt-BR" dirty="0"/>
              <a:t>Auditoria</a:t>
            </a:r>
          </a:p>
          <a:p>
            <a:r>
              <a:rPr lang="pt-BR" dirty="0"/>
              <a:t>Gestão e preenchimento de contatos</a:t>
            </a:r>
            <a:endParaRPr lang="pt-BR" b="1" dirty="0"/>
          </a:p>
          <a:p>
            <a:r>
              <a:rPr lang="pt-BR" dirty="0" err="1" smtClean="0"/>
              <a:t>Peticionamento</a:t>
            </a:r>
            <a:r>
              <a:rPr lang="pt-BR" dirty="0" smtClean="0"/>
              <a:t> </a:t>
            </a:r>
            <a:r>
              <a:rPr lang="pt-BR" dirty="0"/>
              <a:t>comum, intercorrente e usuário </a:t>
            </a:r>
            <a:r>
              <a:rPr lang="pt-BR" dirty="0" smtClean="0"/>
              <a:t>externo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80396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F1C7B3-B834-422B-BC27-28CF988DB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Auditoria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B19EC38-69CB-41D1-B9F5-F04254DCE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É possível verificar quem fez o que no SEI</a:t>
            </a:r>
          </a:p>
          <a:p>
            <a:r>
              <a:rPr lang="pt-BR" dirty="0"/>
              <a:t>É necessário o máximo de campos possíveis </a:t>
            </a:r>
          </a:p>
          <a:p>
            <a:r>
              <a:rPr lang="pt-BR" dirty="0"/>
              <a:t>Somente os administradores têm acesso a esta funcionalidade.</a:t>
            </a:r>
          </a:p>
        </p:txBody>
      </p:sp>
    </p:spTree>
    <p:extLst>
      <p:ext uri="{BB962C8B-B14F-4D97-AF65-F5344CB8AC3E}">
        <p14:creationId xmlns:p14="http://schemas.microsoft.com/office/powerpoint/2010/main" val="38343670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Gestão e preenchimento de contatos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É uma boa prática o preenchimento dos tratamentos e cargos nos contatos;</a:t>
            </a:r>
          </a:p>
          <a:p>
            <a:endParaRPr lang="pt-BR" dirty="0" smtClean="0"/>
          </a:p>
          <a:p>
            <a:r>
              <a:rPr lang="pt-BR" dirty="0" smtClean="0"/>
              <a:t>Uma vez cadastrados os tratamentos e cargos nos contatos, o sistema preencherá automaticamente alguns campos no documento.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507061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Peticionamento</a:t>
            </a:r>
            <a:r>
              <a:rPr lang="pt-BR" dirty="0" smtClean="0"/>
              <a:t> </a:t>
            </a:r>
            <a:r>
              <a:rPr lang="pt-BR" dirty="0" smtClean="0"/>
              <a:t>Eletrônico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Oportunidade para atingir o cidadão com o aumento da eficiência;</a:t>
            </a:r>
          </a:p>
          <a:p>
            <a:r>
              <a:rPr lang="pt-BR" dirty="0" err="1" smtClean="0"/>
              <a:t>Peticionamento</a:t>
            </a:r>
            <a:r>
              <a:rPr lang="pt-BR" dirty="0" smtClean="0"/>
              <a:t>;</a:t>
            </a:r>
            <a:endParaRPr lang="pt-BR" dirty="0"/>
          </a:p>
          <a:p>
            <a:pPr lvl="1"/>
            <a:r>
              <a:rPr lang="pt-BR" dirty="0" smtClean="0"/>
              <a:t>Cidadão inicia processos em uma unidade específica;</a:t>
            </a:r>
          </a:p>
          <a:p>
            <a:r>
              <a:rPr lang="pt-BR" dirty="0" err="1" smtClean="0"/>
              <a:t>Peticionamento</a:t>
            </a:r>
            <a:r>
              <a:rPr lang="pt-BR" dirty="0" smtClean="0"/>
              <a:t> intercorrente;</a:t>
            </a:r>
          </a:p>
          <a:p>
            <a:pPr lvl="1"/>
            <a:r>
              <a:rPr lang="pt-BR" dirty="0" smtClean="0"/>
              <a:t>Cidadão insere documentos em processos já existentes;</a:t>
            </a:r>
          </a:p>
          <a:p>
            <a:r>
              <a:rPr lang="pt-BR" dirty="0" smtClean="0"/>
              <a:t>Assinatura de documentos por usuário externo</a:t>
            </a:r>
          </a:p>
          <a:p>
            <a:pPr lvl="1"/>
            <a:r>
              <a:rPr lang="pt-BR" dirty="0" smtClean="0"/>
              <a:t>Não é necessário o </a:t>
            </a:r>
            <a:r>
              <a:rPr lang="pt-BR" dirty="0" err="1" smtClean="0"/>
              <a:t>peticionamento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45436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Peticionamento</a:t>
            </a:r>
            <a:r>
              <a:rPr lang="pt-BR" dirty="0" smtClean="0"/>
              <a:t> </a:t>
            </a:r>
            <a:r>
              <a:rPr lang="pt-BR" dirty="0" smtClean="0"/>
              <a:t>Eletrônico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 fontScale="77500" lnSpcReduction="20000"/>
          </a:bodyPr>
          <a:lstStyle/>
          <a:p>
            <a:r>
              <a:rPr lang="pt-BR" dirty="0" err="1" smtClean="0"/>
              <a:t>Peticionamento</a:t>
            </a:r>
            <a:r>
              <a:rPr lang="pt-BR" dirty="0"/>
              <a:t> </a:t>
            </a:r>
            <a:r>
              <a:rPr lang="pt-BR" dirty="0" smtClean="0"/>
              <a:t>novo;</a:t>
            </a:r>
            <a:endParaRPr lang="pt-BR" dirty="0"/>
          </a:p>
          <a:p>
            <a:pPr lvl="1"/>
            <a:r>
              <a:rPr lang="pt-BR" dirty="0" smtClean="0"/>
              <a:t>Documento principal </a:t>
            </a:r>
            <a:r>
              <a:rPr lang="pt-BR" b="1" dirty="0" smtClean="0"/>
              <a:t>editável</a:t>
            </a:r>
            <a:r>
              <a:rPr lang="pt-BR" dirty="0" smtClean="0"/>
              <a:t> e pode ser assinado</a:t>
            </a:r>
          </a:p>
          <a:p>
            <a:pPr lvl="1"/>
            <a:r>
              <a:rPr lang="pt-BR" dirty="0" smtClean="0"/>
              <a:t>Documentos essenciais e complementares são externos (PDF)</a:t>
            </a:r>
          </a:p>
          <a:p>
            <a:pPr lvl="1"/>
            <a:r>
              <a:rPr lang="pt-BR" dirty="0"/>
              <a:t>O usuário interno </a:t>
            </a:r>
            <a:r>
              <a:rPr lang="pt-BR" b="1" dirty="0" smtClean="0"/>
              <a:t>não precisa </a:t>
            </a:r>
            <a:r>
              <a:rPr lang="pt-BR" dirty="0" smtClean="0"/>
              <a:t>disponibilizar </a:t>
            </a:r>
            <a:r>
              <a:rPr lang="pt-BR" dirty="0"/>
              <a:t>o processo </a:t>
            </a:r>
            <a:r>
              <a:rPr lang="pt-BR" dirty="0" smtClean="0"/>
              <a:t>anteriormente</a:t>
            </a:r>
          </a:p>
          <a:p>
            <a:r>
              <a:rPr lang="pt-BR" dirty="0" err="1" smtClean="0"/>
              <a:t>Peticionamento</a:t>
            </a:r>
            <a:r>
              <a:rPr lang="pt-BR" dirty="0" smtClean="0"/>
              <a:t> intercorrente;</a:t>
            </a:r>
          </a:p>
          <a:p>
            <a:pPr lvl="1"/>
            <a:r>
              <a:rPr lang="pt-BR" dirty="0" smtClean="0"/>
              <a:t>Somente documentos externos (PDF)</a:t>
            </a:r>
          </a:p>
          <a:p>
            <a:pPr lvl="1"/>
            <a:r>
              <a:rPr lang="pt-BR" dirty="0" smtClean="0"/>
              <a:t>O usuário interno </a:t>
            </a:r>
            <a:r>
              <a:rPr lang="pt-BR" b="1" dirty="0" smtClean="0"/>
              <a:t>precisa</a:t>
            </a:r>
            <a:r>
              <a:rPr lang="pt-BR" dirty="0" smtClean="0"/>
              <a:t> disponibilizar o processo anteriormente</a:t>
            </a:r>
          </a:p>
          <a:p>
            <a:r>
              <a:rPr lang="pt-BR" dirty="0" smtClean="0"/>
              <a:t>Assinatura de documentos por usuário externo</a:t>
            </a:r>
          </a:p>
          <a:p>
            <a:pPr lvl="1"/>
            <a:r>
              <a:rPr lang="pt-BR" dirty="0"/>
              <a:t>Documento </a:t>
            </a:r>
            <a:r>
              <a:rPr lang="pt-BR" b="1" dirty="0" smtClean="0"/>
              <a:t>não </a:t>
            </a:r>
            <a:r>
              <a:rPr lang="pt-BR" b="1" dirty="0"/>
              <a:t>editável </a:t>
            </a:r>
            <a:r>
              <a:rPr lang="pt-BR" dirty="0"/>
              <a:t>e pode ser </a:t>
            </a:r>
            <a:r>
              <a:rPr lang="pt-BR" dirty="0" smtClean="0"/>
              <a:t>assinado</a:t>
            </a:r>
          </a:p>
          <a:p>
            <a:pPr lvl="1"/>
            <a:r>
              <a:rPr lang="pt-BR" dirty="0"/>
              <a:t>O usuário interno </a:t>
            </a:r>
            <a:r>
              <a:rPr lang="pt-BR" b="1" dirty="0"/>
              <a:t>precisa</a:t>
            </a:r>
            <a:r>
              <a:rPr lang="pt-BR" dirty="0"/>
              <a:t> disponibilizar o </a:t>
            </a:r>
            <a:r>
              <a:rPr lang="pt-BR" dirty="0" smtClean="0"/>
              <a:t>documento anteriormente para ser assinado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40758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mod_inter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0633" y="0"/>
            <a:ext cx="9144000" cy="6858000"/>
          </a:xfrm>
          <a:prstGeom prst="rect">
            <a:avLst/>
          </a:prstGeom>
        </p:spPr>
      </p:pic>
      <p:pic>
        <p:nvPicPr>
          <p:cNvPr id="5" name="Picture 2" descr="logo seimg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886" y="332656"/>
            <a:ext cx="6268458" cy="2311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ço Reservado para Conteúdo 8">
            <a:extLst>
              <a:ext uri="{FF2B5EF4-FFF2-40B4-BE49-F238E27FC236}">
                <a16:creationId xmlns:a16="http://schemas.microsoft.com/office/drawing/2014/main" id="{5900AC6C-60D6-4B37-B50C-A58DC0F190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864" y="2708920"/>
            <a:ext cx="82296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t-BR" b="1" dirty="0">
                <a:hlinkClick r:id="rId4"/>
              </a:rPr>
              <a:t>http://www.sei.mg.gov.br</a:t>
            </a:r>
            <a:endParaRPr lang="pt-BR" b="1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pt-BR" b="1" dirty="0">
                <a:hlinkClick r:id="rId5"/>
              </a:rPr>
              <a:t>http://www.planejamento.mg.gov.br/sei</a:t>
            </a:r>
            <a:endParaRPr lang="pt-BR" b="1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pt-BR" b="1" dirty="0">
                <a:hlinkClick r:id="rId6"/>
              </a:rPr>
              <a:t>atendimentosei@planejamento.mg.gov.br</a:t>
            </a:r>
            <a:endParaRPr lang="pt-BR" b="1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pt-BR" b="1" dirty="0">
                <a:hlinkClick r:id="rId7"/>
              </a:rPr>
              <a:t>multiplicasei@planejamento.mg.gov.br</a:t>
            </a:r>
            <a:endParaRPr lang="pt-BR" b="1" dirty="0"/>
          </a:p>
          <a:p>
            <a:pPr marL="0" indent="0" algn="ctr">
              <a:lnSpc>
                <a:spcPct val="150000"/>
              </a:lnSpc>
              <a:buNone/>
            </a:pPr>
            <a:endParaRPr lang="pt-BR" b="1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pt-BR" sz="2400" dirty="0"/>
          </a:p>
          <a:p>
            <a:pPr>
              <a:lnSpc>
                <a:spcPct val="150000"/>
              </a:lnSpc>
            </a:pPr>
            <a:endParaRPr lang="pt-BR" sz="800" dirty="0"/>
          </a:p>
          <a:p>
            <a:pPr marL="914400" lvl="2" indent="0">
              <a:buNone/>
            </a:pPr>
            <a:endParaRPr lang="pt-BR" sz="2400" dirty="0"/>
          </a:p>
          <a:p>
            <a:pPr lvl="2"/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8510925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mod_capa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9392"/>
            <a:ext cx="9144000" cy="6858000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0" y="198245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pt-BR" sz="4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Sistema Eletrônico de Informações </a:t>
            </a:r>
          </a:p>
          <a:p>
            <a:pPr lvl="1" algn="ctr"/>
            <a:r>
              <a:rPr lang="pt-BR" sz="4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SEI!</a:t>
            </a:r>
          </a:p>
        </p:txBody>
      </p:sp>
    </p:spTree>
    <p:extLst>
      <p:ext uri="{BB962C8B-B14F-4D97-AF65-F5344CB8AC3E}">
        <p14:creationId xmlns:p14="http://schemas.microsoft.com/office/powerpoint/2010/main" val="2483900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18E213-0C51-4F0D-96C8-253EFDCE3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Sei não é e-mail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9A822E1-C4B8-49D0-A718-D1A004939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As comunicações por e-mail devem continuar para:</a:t>
            </a:r>
          </a:p>
          <a:p>
            <a:pPr lvl="1"/>
            <a:r>
              <a:rPr lang="pt-BR" dirty="0"/>
              <a:t>agendamentos de reuniões;</a:t>
            </a:r>
          </a:p>
          <a:p>
            <a:pPr lvl="1"/>
            <a:r>
              <a:rPr lang="pt-BR" dirty="0"/>
              <a:t>troca de informações;</a:t>
            </a:r>
          </a:p>
          <a:p>
            <a:pPr lvl="1"/>
            <a:r>
              <a:rPr lang="pt-BR" dirty="0"/>
              <a:t>dúvidas de trabalho entre as áreas;</a:t>
            </a:r>
          </a:p>
          <a:p>
            <a:pPr lvl="1"/>
            <a:r>
              <a:rPr lang="pt-BR" dirty="0"/>
              <a:t>boletins; e demais campanhas internas. </a:t>
            </a:r>
          </a:p>
        </p:txBody>
      </p:sp>
    </p:spTree>
    <p:extLst>
      <p:ext uri="{BB962C8B-B14F-4D97-AF65-F5344CB8AC3E}">
        <p14:creationId xmlns:p14="http://schemas.microsoft.com/office/powerpoint/2010/main" val="1535371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42C5C8-6442-4599-A1E9-17AD1930D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SEI++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7FB2CEB-8CF4-47B0-8F5A-AC8FD2D2C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Extensão do Chrome e Firefox que dá “superpoderes” ao SEI</a:t>
            </a:r>
          </a:p>
          <a:p>
            <a:endParaRPr lang="pt-BR" dirty="0"/>
          </a:p>
          <a:p>
            <a:r>
              <a:rPr lang="pt-BR" dirty="0"/>
              <a:t>planejamento.mg.gov.br/sei</a:t>
            </a:r>
          </a:p>
          <a:p>
            <a:endParaRPr lang="pt-BR" dirty="0"/>
          </a:p>
          <a:p>
            <a:r>
              <a:rPr lang="pt-BR" dirty="0"/>
              <a:t>Acesso no menu “configurações do sistema”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7438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30C22F-D1E7-4215-AD90-00E6F12A6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SEI++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E08865-0817-48BF-8A9F-B4086A52F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b="1" dirty="0"/>
              <a:t>Prazo de Atendimento:</a:t>
            </a:r>
            <a:r>
              <a:rPr lang="pt-BR" dirty="0"/>
              <a:t> inclui na tela de Controle de Processo a coluna “Prazo” e realiza o controle do prazo de atendimento se for atribuído Marcador sobre o processo com o texto iniciando no formato "ATE dd/mm/aaaa";</a:t>
            </a:r>
          </a:p>
          <a:p>
            <a:r>
              <a:rPr lang="pt-BR" b="1" dirty="0"/>
              <a:t>Quantidade de Dias:</a:t>
            </a:r>
            <a:r>
              <a:rPr lang="pt-BR" dirty="0"/>
              <a:t> inclui na tela de Controle de Processo a coluna “Dias” e realiza o controle do prazo de atendimento se for atribuído Marcador sobre o processo com o texto iniciado formato “dd/mm/aaaa”.</a:t>
            </a:r>
          </a:p>
          <a:p>
            <a:r>
              <a:rPr lang="pt-BR" b="1" dirty="0"/>
              <a:t>Ordenação das tabelas:</a:t>
            </a:r>
            <a:r>
              <a:rPr lang="pt-BR" dirty="0"/>
              <a:t> Não possui opção de configuração e é ativada por padrão nas tabelas de controle de processos.</a:t>
            </a:r>
          </a:p>
          <a:p>
            <a:r>
              <a:rPr lang="pt-BR" b="1" dirty="0"/>
              <a:t>Tema preto (SEI Black):</a:t>
            </a:r>
            <a:r>
              <a:rPr lang="pt-BR" dirty="0"/>
              <a:t> Deixa o SEI com estilo preto tipo alto contraste.</a:t>
            </a:r>
          </a:p>
          <a:p>
            <a:r>
              <a:rPr lang="pt-BR" b="1" dirty="0"/>
              <a:t>Checar bloco de assinaturas:</a:t>
            </a:r>
            <a:r>
              <a:rPr lang="pt-BR" dirty="0"/>
              <a:t> Faz a checagem se tem algum bloco de assinaturas e mostra na tela inicial.</a:t>
            </a:r>
          </a:p>
          <a:p>
            <a:r>
              <a:rPr lang="pt-BR" b="1" dirty="0"/>
              <a:t>Menu do sistema suspenso:</a:t>
            </a:r>
            <a:r>
              <a:rPr lang="pt-BR" dirty="0"/>
              <a:t> Altera a </a:t>
            </a:r>
            <a:r>
              <a:rPr lang="pt-BR" dirty="0" smtClean="0"/>
              <a:t>aparência </a:t>
            </a:r>
            <a:r>
              <a:rPr lang="pt-BR" dirty="0"/>
              <a:t>e localização do menu do SEI, que aparecerá ao clicar no logo do SEI.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1670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89F668-1C38-4A7B-9FBF-CDEA984A0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SEI++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4042CC3-94A3-43F6-AC07-60C2F97BEB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b="1" dirty="0"/>
              <a:t>Click menos:</a:t>
            </a:r>
            <a:r>
              <a:rPr lang="pt-BR" dirty="0"/>
              <a:t> Faz o autopreenchimento dos dados em novos documentos externos.</a:t>
            </a:r>
          </a:p>
          <a:p>
            <a:r>
              <a:rPr lang="pt-BR" b="1" dirty="0" smtClean="0"/>
              <a:t>Funcionalidades </a:t>
            </a:r>
            <a:r>
              <a:rPr lang="pt-BR" b="1" dirty="0"/>
              <a:t>de filtragem</a:t>
            </a:r>
            <a:r>
              <a:rPr lang="pt-BR" dirty="0"/>
              <a:t> e pesquisa de processos na tela de controle (VERSÃO 3.0)</a:t>
            </a:r>
          </a:p>
          <a:p>
            <a:r>
              <a:rPr lang="pt-BR" b="1" dirty="0" smtClean="0"/>
              <a:t>Retirar </a:t>
            </a:r>
            <a:r>
              <a:rPr lang="pt-BR" b="1" dirty="0"/>
              <a:t>sobrestamento e reabrir processos que estão nos blocos (Assinatura, Reunião, Interno)</a:t>
            </a:r>
            <a:r>
              <a:rPr lang="pt-BR" dirty="0"/>
              <a:t> (VERSÃO 3.0)</a:t>
            </a:r>
          </a:p>
          <a:p>
            <a:r>
              <a:rPr lang="pt-BR" b="1" dirty="0"/>
              <a:t>Mostrar conteúdo da anotação do processo na árvore de processo. (Exibe a anotação no Estilo bloco adesivo).</a:t>
            </a:r>
            <a:r>
              <a:rPr lang="pt-BR" dirty="0"/>
              <a:t> (VERSÃO 3.1)</a:t>
            </a:r>
          </a:p>
          <a:p>
            <a:r>
              <a:rPr lang="pt-BR" b="1" dirty="0"/>
              <a:t>Funcionalidade que permite colorir processos por palavras chaves da especificação.</a:t>
            </a:r>
            <a:r>
              <a:rPr lang="pt-BR" dirty="0"/>
              <a:t> ( *** NOVO *** VERSÃO 3.2)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404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128918-F2EE-458B-9C4D-EEDE59E20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Base de Conhecimento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20AD16D-5D02-46C9-8643-06DD85CF93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São procedimentos para a instrução do processo </a:t>
            </a:r>
          </a:p>
          <a:p>
            <a:r>
              <a:rPr lang="pt-BR" dirty="0"/>
              <a:t>Qualquer usuário pode criar uma base de conhecimento</a:t>
            </a:r>
          </a:p>
          <a:p>
            <a:r>
              <a:rPr lang="pt-BR" dirty="0"/>
              <a:t>Esta base de conhecimento deve ser liberada para uso</a:t>
            </a:r>
          </a:p>
          <a:p>
            <a:r>
              <a:rPr lang="pt-BR" dirty="0"/>
              <a:t>É possível atualizar as versões do procedimento</a:t>
            </a:r>
          </a:p>
        </p:txBody>
      </p:sp>
    </p:spTree>
    <p:extLst>
      <p:ext uri="{BB962C8B-B14F-4D97-AF65-F5344CB8AC3E}">
        <p14:creationId xmlns:p14="http://schemas.microsoft.com/office/powerpoint/2010/main" val="4217938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2AD595-BFE2-443B-A8C3-EBAF1326E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Enviar </a:t>
            </a:r>
            <a:r>
              <a:rPr lang="pt-BR" dirty="0" smtClean="0"/>
              <a:t>Processo </a:t>
            </a:r>
            <a:r>
              <a:rPr lang="pt-BR" dirty="0"/>
              <a:t>x Bloco de </a:t>
            </a:r>
            <a:r>
              <a:rPr lang="pt-BR" dirty="0" smtClean="0"/>
              <a:t>Assinatura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C33FD87-260A-48B4-A64C-671776F9F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Enviar processo</a:t>
            </a:r>
          </a:p>
          <a:p>
            <a:pPr lvl="1"/>
            <a:r>
              <a:rPr lang="pt-BR" dirty="0"/>
              <a:t>Permite que outras unidades adicionem documentos no processo</a:t>
            </a:r>
          </a:p>
          <a:p>
            <a:pPr lvl="1"/>
            <a:r>
              <a:rPr lang="pt-BR" dirty="0"/>
              <a:t>Não permite que outras unidades alterem os documentos já adicionados</a:t>
            </a:r>
          </a:p>
          <a:p>
            <a:r>
              <a:rPr lang="pt-BR" dirty="0"/>
              <a:t>Bloco de assinatura</a:t>
            </a:r>
          </a:p>
          <a:p>
            <a:pPr lvl="1"/>
            <a:r>
              <a:rPr lang="pt-BR" dirty="0"/>
              <a:t>Permite que outras unidades alterem os documentos inseridos</a:t>
            </a:r>
          </a:p>
          <a:p>
            <a:pPr lvl="1"/>
            <a:r>
              <a:rPr lang="pt-BR" dirty="0"/>
              <a:t>Não permite que outras unidades adicionem documentos no processo</a:t>
            </a:r>
          </a:p>
        </p:txBody>
      </p:sp>
    </p:spTree>
    <p:extLst>
      <p:ext uri="{BB962C8B-B14F-4D97-AF65-F5344CB8AC3E}">
        <p14:creationId xmlns:p14="http://schemas.microsoft.com/office/powerpoint/2010/main" val="1576234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F8DF0E-7411-428A-815C-641C52DF7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Dicas sobre </a:t>
            </a:r>
            <a:r>
              <a:rPr lang="pt-BR" dirty="0" smtClean="0"/>
              <a:t>Bloco </a:t>
            </a:r>
            <a:r>
              <a:rPr lang="pt-BR" dirty="0"/>
              <a:t>de </a:t>
            </a:r>
            <a:r>
              <a:rPr lang="pt-BR" dirty="0" smtClean="0"/>
              <a:t>Assinatura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193C5E-C61E-4BA3-8C09-48D122D15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Documentos não assinados</a:t>
            </a:r>
          </a:p>
          <a:p>
            <a:pPr lvl="1"/>
            <a:r>
              <a:rPr lang="pt-BR" dirty="0"/>
              <a:t>Útil para edição de documentos entre setores;</a:t>
            </a:r>
          </a:p>
          <a:p>
            <a:pPr lvl="1"/>
            <a:r>
              <a:rPr lang="pt-BR" dirty="0"/>
              <a:t>Todos os integrantes do bloco podem editar o documento;</a:t>
            </a:r>
          </a:p>
          <a:p>
            <a:pPr lvl="1"/>
            <a:r>
              <a:rPr lang="pt-BR" dirty="0"/>
              <a:t>É necessário clicar no processo para tal;</a:t>
            </a:r>
          </a:p>
          <a:p>
            <a:pPr lvl="1"/>
            <a:r>
              <a:rPr lang="pt-BR" dirty="0"/>
              <a:t>A partir do momento que o 1º assinou, o documento trava para edição;</a:t>
            </a:r>
          </a:p>
          <a:p>
            <a:pPr lvl="2"/>
            <a:r>
              <a:rPr lang="pt-BR" dirty="0"/>
              <a:t>Exceto para a unidade “dona” do documento;</a:t>
            </a:r>
          </a:p>
          <a:p>
            <a:pPr lvl="1"/>
            <a:r>
              <a:rPr lang="pt-BR" dirty="0"/>
              <a:t>É possível verificar quem alterou nas versões do documento;</a:t>
            </a:r>
          </a:p>
          <a:p>
            <a:pPr lvl="1"/>
            <a:r>
              <a:rPr lang="pt-BR" dirty="0"/>
              <a:t>A caneta não fica “preta” durante este processo.</a:t>
            </a:r>
          </a:p>
        </p:txBody>
      </p:sp>
    </p:spTree>
    <p:extLst>
      <p:ext uri="{BB962C8B-B14F-4D97-AF65-F5344CB8AC3E}">
        <p14:creationId xmlns:p14="http://schemas.microsoft.com/office/powerpoint/2010/main" val="21274907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4973</TotalTime>
  <Words>1003</Words>
  <Application>Microsoft Office PowerPoint</Application>
  <PresentationFormat>Apresentação na tela (4:3)</PresentationFormat>
  <Paragraphs>167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9" baseType="lpstr">
      <vt:lpstr>Arial</vt:lpstr>
      <vt:lpstr>Calibri</vt:lpstr>
      <vt:lpstr>Wingdings</vt:lpstr>
      <vt:lpstr>Tema do Office</vt:lpstr>
      <vt:lpstr>Apresentação do PowerPoint</vt:lpstr>
      <vt:lpstr>Sei Avançado</vt:lpstr>
      <vt:lpstr>Sei não é e-mail</vt:lpstr>
      <vt:lpstr>SEI++</vt:lpstr>
      <vt:lpstr>SEI++</vt:lpstr>
      <vt:lpstr>SEI++</vt:lpstr>
      <vt:lpstr>Base de Conhecimento</vt:lpstr>
      <vt:lpstr>Enviar Processo x Bloco de Assinatura</vt:lpstr>
      <vt:lpstr>Dicas sobre Bloco de Assinatura</vt:lpstr>
      <vt:lpstr>Dicas sobre Bloco de Assinatura</vt:lpstr>
      <vt:lpstr>Bloco Interno e Bloco de Reunião</vt:lpstr>
      <vt:lpstr>Duplicar Processo</vt:lpstr>
      <vt:lpstr>Anexar Processo x Relacionar processo</vt:lpstr>
      <vt:lpstr>Anexar Processo x Relacionar Processo</vt:lpstr>
      <vt:lpstr>Pontos de Controle</vt:lpstr>
      <vt:lpstr>Texto Padrão e Documento Modelo</vt:lpstr>
      <vt:lpstr>Acompanhamento Especial</vt:lpstr>
      <vt:lpstr>Retorno Programado</vt:lpstr>
      <vt:lpstr>Estatísticas do SEI</vt:lpstr>
      <vt:lpstr>Auditoria</vt:lpstr>
      <vt:lpstr>Gestão e preenchimento de contatos</vt:lpstr>
      <vt:lpstr>Peticionamento Eletrônico</vt:lpstr>
      <vt:lpstr>Peticionamento Eletrônico</vt:lpstr>
      <vt:lpstr>Apresentação do PowerPoint</vt:lpstr>
      <vt:lpstr>Apresentação do PowerPoint</vt:lpstr>
    </vt:vector>
  </TitlesOfParts>
  <Company>CAMG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m12157996</dc:creator>
  <cp:lastModifiedBy>Michel de Almeida Gonzaga (SEPLAG)</cp:lastModifiedBy>
  <cp:revision>247</cp:revision>
  <dcterms:created xsi:type="dcterms:W3CDTF">2013-07-11T11:29:10Z</dcterms:created>
  <dcterms:modified xsi:type="dcterms:W3CDTF">2018-05-03T20:29:41Z</dcterms:modified>
</cp:coreProperties>
</file>